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65" r:id="rId2"/>
  </p:sldIdLst>
  <p:sldSz cx="30279975" cy="42808525"/>
  <p:notesSz cx="6858000" cy="9144000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3483">
          <p15:clr>
            <a:srgbClr val="A4A3A4"/>
          </p15:clr>
        </p15:guide>
        <p15:guide id="2" pos="953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57A6"/>
    <a:srgbClr val="632181"/>
    <a:srgbClr val="91278F"/>
    <a:srgbClr val="E2007A"/>
    <a:srgbClr val="BD1A8D"/>
    <a:srgbClr val="8B0E13"/>
    <a:srgbClr val="BD2A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9" autoAdjust="0"/>
    <p:restoredTop sz="94206" autoAdjust="0"/>
  </p:normalViewPr>
  <p:slideViewPr>
    <p:cSldViewPr>
      <p:cViewPr>
        <p:scale>
          <a:sx n="33" d="100"/>
          <a:sy n="33" d="100"/>
        </p:scale>
        <p:origin x="492" y="-4661"/>
      </p:cViewPr>
      <p:guideLst>
        <p:guide orient="horz" pos="13483"/>
        <p:guide pos="953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a-DK" alt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da-DK" altLang="en-US"/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a-DK" altLang="en-US"/>
          </a:p>
        </p:txBody>
      </p:sp>
      <p:sp>
        <p:nvSpPr>
          <p:cNvPr id="717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D25A0DD-19C7-4537-BC1E-263DFC110CD6}" type="slidenum">
              <a:rPr lang="da-DK" altLang="en-US"/>
              <a:pPr/>
              <a:t>‹#›</a:t>
            </a:fld>
            <a:endParaRPr lang="da-DK" altLang="en-US"/>
          </a:p>
        </p:txBody>
      </p:sp>
    </p:spTree>
    <p:extLst>
      <p:ext uri="{BB962C8B-B14F-4D97-AF65-F5344CB8AC3E}">
        <p14:creationId xmlns:p14="http://schemas.microsoft.com/office/powerpoint/2010/main" val="2167880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a-DK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da-DK" alt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16150" y="685800"/>
            <a:ext cx="24257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a-DK" altLang="en-US" smtClean="0"/>
              <a:t>Click to edit Master text styles</a:t>
            </a:r>
          </a:p>
          <a:p>
            <a:pPr lvl="1"/>
            <a:r>
              <a:rPr lang="da-DK" altLang="en-US" smtClean="0"/>
              <a:t>Second level</a:t>
            </a:r>
          </a:p>
          <a:p>
            <a:pPr lvl="2"/>
            <a:r>
              <a:rPr lang="da-DK" altLang="en-US" smtClean="0"/>
              <a:t>Third level</a:t>
            </a:r>
          </a:p>
          <a:p>
            <a:pPr lvl="3"/>
            <a:r>
              <a:rPr lang="da-DK" altLang="en-US" smtClean="0"/>
              <a:t>Fourth level</a:t>
            </a:r>
          </a:p>
          <a:p>
            <a:pPr lvl="4"/>
            <a:r>
              <a:rPr lang="da-DK" altLang="en-US" smtClean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a-DK" altLang="en-US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371EF5D-A646-4FAD-822C-D43E6D7292B1}" type="slidenum">
              <a:rPr lang="da-DK" altLang="en-US"/>
              <a:pPr/>
              <a:t>‹#›</a:t>
            </a:fld>
            <a:endParaRPr lang="da-DK" altLang="en-US"/>
          </a:p>
        </p:txBody>
      </p:sp>
    </p:spTree>
    <p:extLst>
      <p:ext uri="{BB962C8B-B14F-4D97-AF65-F5344CB8AC3E}">
        <p14:creationId xmlns:p14="http://schemas.microsoft.com/office/powerpoint/2010/main" val="165307729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E21C84F-FD52-4230-9ACF-9125B740FBD8}" type="slidenum">
              <a:rPr lang="da-DK" altLang="en-US"/>
              <a:pPr/>
              <a:t>1</a:t>
            </a:fld>
            <a:endParaRPr lang="da-DK" altLang="en-US"/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altLang="en-US"/>
              <a:t>Tekst og Streger i 100% farve – Baggrund i 90% Transparent.</a:t>
            </a:r>
          </a:p>
        </p:txBody>
      </p:sp>
    </p:spTree>
    <p:extLst>
      <p:ext uri="{BB962C8B-B14F-4D97-AF65-F5344CB8AC3E}">
        <p14:creationId xmlns:p14="http://schemas.microsoft.com/office/powerpoint/2010/main" val="2868307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84600" y="7005638"/>
            <a:ext cx="22710775" cy="1490345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600" y="22483763"/>
            <a:ext cx="22710775" cy="1033621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584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2497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975763" y="5130800"/>
            <a:ext cx="6845300" cy="336994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38275" y="5130800"/>
            <a:ext cx="20385088" cy="33699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300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4101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338" y="10672763"/>
            <a:ext cx="26117550" cy="1780698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338" y="28648025"/>
            <a:ext cx="26117550" cy="9364663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5673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8275" y="13160375"/>
            <a:ext cx="13614400" cy="256698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05075" y="13160375"/>
            <a:ext cx="13615988" cy="256698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37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975" y="2279650"/>
            <a:ext cx="26115963" cy="82740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975" y="10493375"/>
            <a:ext cx="12809538" cy="51435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975" y="15636875"/>
            <a:ext cx="12809538" cy="229997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8900" y="10493375"/>
            <a:ext cx="12873038" cy="51435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8900" y="15636875"/>
            <a:ext cx="12873038" cy="229997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9837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9407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8344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975" y="2854325"/>
            <a:ext cx="9766300" cy="99885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3038" y="6164263"/>
            <a:ext cx="15328900" cy="30421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975" y="12842875"/>
            <a:ext cx="9766300" cy="2379186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2629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975" y="2854325"/>
            <a:ext cx="9766300" cy="99885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873038" y="6164263"/>
            <a:ext cx="15328900" cy="3042126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975" y="12842875"/>
            <a:ext cx="9766300" cy="2379186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013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38275" y="5130800"/>
            <a:ext cx="27382788" cy="4752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  <a:endParaRPr lang="en-GB" altLang="en-US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438275" y="13160375"/>
            <a:ext cx="27382788" cy="2566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  <a:endParaRPr lang="en-GB" altLang="en-US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fontAlgn="base" hangingPunct="1">
        <a:lnSpc>
          <a:spcPts val="12000"/>
        </a:lnSpc>
        <a:spcBef>
          <a:spcPct val="0"/>
        </a:spcBef>
        <a:spcAft>
          <a:spcPct val="0"/>
        </a:spcAft>
        <a:defRPr sz="10000" b="1" kern="1200">
          <a:solidFill>
            <a:schemeClr val="bg2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ts val="12000"/>
        </a:lnSpc>
        <a:spcBef>
          <a:spcPct val="0"/>
        </a:spcBef>
        <a:spcAft>
          <a:spcPct val="0"/>
        </a:spcAft>
        <a:defRPr sz="10000" b="1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rtl="0" eaLnBrk="1" fontAlgn="base" hangingPunct="1">
        <a:lnSpc>
          <a:spcPts val="12000"/>
        </a:lnSpc>
        <a:spcBef>
          <a:spcPct val="0"/>
        </a:spcBef>
        <a:spcAft>
          <a:spcPct val="0"/>
        </a:spcAft>
        <a:defRPr sz="10000" b="1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rtl="0" eaLnBrk="1" fontAlgn="base" hangingPunct="1">
        <a:lnSpc>
          <a:spcPts val="12000"/>
        </a:lnSpc>
        <a:spcBef>
          <a:spcPct val="0"/>
        </a:spcBef>
        <a:spcAft>
          <a:spcPct val="0"/>
        </a:spcAft>
        <a:defRPr sz="10000" b="1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rtl="0" eaLnBrk="1" fontAlgn="base" hangingPunct="1">
        <a:lnSpc>
          <a:spcPts val="12000"/>
        </a:lnSpc>
        <a:spcBef>
          <a:spcPct val="0"/>
        </a:spcBef>
        <a:spcAft>
          <a:spcPct val="0"/>
        </a:spcAft>
        <a:defRPr sz="10000" b="1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rtl="0" eaLnBrk="1" fontAlgn="base" hangingPunct="1">
        <a:lnSpc>
          <a:spcPts val="12000"/>
        </a:lnSpc>
        <a:spcBef>
          <a:spcPct val="0"/>
        </a:spcBef>
        <a:spcAft>
          <a:spcPct val="0"/>
        </a:spcAft>
        <a:defRPr sz="10000" b="1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rtl="0" eaLnBrk="1" fontAlgn="base" hangingPunct="1">
        <a:lnSpc>
          <a:spcPts val="12000"/>
        </a:lnSpc>
        <a:spcBef>
          <a:spcPct val="0"/>
        </a:spcBef>
        <a:spcAft>
          <a:spcPct val="0"/>
        </a:spcAft>
        <a:defRPr sz="10000" b="1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rtl="0" eaLnBrk="1" fontAlgn="base" hangingPunct="1">
        <a:lnSpc>
          <a:spcPts val="12000"/>
        </a:lnSpc>
        <a:spcBef>
          <a:spcPct val="0"/>
        </a:spcBef>
        <a:spcAft>
          <a:spcPct val="0"/>
        </a:spcAft>
        <a:defRPr sz="10000" b="1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rtl="0" eaLnBrk="1" fontAlgn="base" hangingPunct="1">
        <a:lnSpc>
          <a:spcPts val="12000"/>
        </a:lnSpc>
        <a:spcBef>
          <a:spcPct val="0"/>
        </a:spcBef>
        <a:spcAft>
          <a:spcPct val="0"/>
        </a:spcAft>
        <a:defRPr sz="10000" b="1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algn="l" rtl="0" eaLnBrk="1" fontAlgn="base" hangingPunct="1">
        <a:lnSpc>
          <a:spcPts val="6000"/>
        </a:lnSpc>
        <a:spcBef>
          <a:spcPct val="0"/>
        </a:spcBef>
        <a:spcAft>
          <a:spcPct val="0"/>
        </a:spcAft>
        <a:defRPr sz="4800" b="1" kern="1200">
          <a:solidFill>
            <a:schemeClr val="bg2"/>
          </a:solidFill>
          <a:latin typeface="+mn-lt"/>
          <a:ea typeface="+mn-ea"/>
          <a:cs typeface="+mn-cs"/>
        </a:defRPr>
      </a:lvl1pPr>
      <a:lvl2pPr marL="1588" algn="l" rtl="0" eaLnBrk="1" fontAlgn="base" hangingPunct="1">
        <a:lnSpc>
          <a:spcPts val="4500"/>
        </a:lnSpc>
        <a:spcBef>
          <a:spcPct val="0"/>
        </a:spcBef>
        <a:spcAft>
          <a:spcPct val="0"/>
        </a:spcAft>
        <a:defRPr sz="3500" kern="1200">
          <a:solidFill>
            <a:schemeClr val="bg2"/>
          </a:solidFill>
          <a:latin typeface="+mn-lt"/>
          <a:ea typeface="+mn-ea"/>
          <a:cs typeface="+mn-cs"/>
        </a:defRPr>
      </a:lvl2pPr>
      <a:lvl3pPr marL="647700" indent="-644525" algn="l" rtl="0" eaLnBrk="1" fontAlgn="base" hangingPunct="1">
        <a:lnSpc>
          <a:spcPts val="4500"/>
        </a:lnSpc>
        <a:spcBef>
          <a:spcPct val="0"/>
        </a:spcBef>
        <a:spcAft>
          <a:spcPct val="0"/>
        </a:spcAft>
        <a:buFont typeface="Wingdings" panose="05000000000000000000" pitchFamily="2" charset="2"/>
        <a:buChar char=""/>
        <a:defRPr sz="3500" kern="1200">
          <a:solidFill>
            <a:schemeClr val="bg2"/>
          </a:solidFill>
          <a:latin typeface="+mn-lt"/>
          <a:ea typeface="+mn-ea"/>
          <a:cs typeface="+mn-cs"/>
        </a:defRPr>
      </a:lvl3pPr>
      <a:lvl4pPr marL="1333500" indent="-609600" algn="l" rtl="0" eaLnBrk="1" fontAlgn="base" hangingPunct="1">
        <a:lnSpc>
          <a:spcPts val="4500"/>
        </a:lnSpc>
        <a:spcBef>
          <a:spcPct val="0"/>
        </a:spcBef>
        <a:spcAft>
          <a:spcPct val="0"/>
        </a:spcAft>
        <a:buFont typeface="Wingdings" panose="05000000000000000000" pitchFamily="2" charset="2"/>
        <a:buChar char=""/>
        <a:defRPr sz="3500" kern="1200">
          <a:solidFill>
            <a:schemeClr val="bg2"/>
          </a:solidFill>
          <a:latin typeface="+mn-lt"/>
          <a:ea typeface="+mn-ea"/>
          <a:cs typeface="+mn-cs"/>
        </a:defRPr>
      </a:lvl4pPr>
      <a:lvl5pPr marL="2057400" indent="-609600" algn="l" rtl="0" eaLnBrk="1" fontAlgn="base" hangingPunct="1">
        <a:lnSpc>
          <a:spcPts val="4500"/>
        </a:lnSpc>
        <a:spcBef>
          <a:spcPct val="0"/>
        </a:spcBef>
        <a:spcAft>
          <a:spcPct val="0"/>
        </a:spcAft>
        <a:buFont typeface="Wingdings" panose="05000000000000000000" pitchFamily="2" charset="2"/>
        <a:buChar char=""/>
        <a:defRPr sz="3500" kern="1200">
          <a:solidFill>
            <a:schemeClr val="bg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6" name="Rectangle 8"/>
          <p:cNvSpPr>
            <a:spLocks noChangeArrowheads="1"/>
          </p:cNvSpPr>
          <p:nvPr/>
        </p:nvSpPr>
        <p:spPr bwMode="auto">
          <a:xfrm>
            <a:off x="719138" y="2759075"/>
            <a:ext cx="28827412" cy="36071175"/>
          </a:xfrm>
          <a:prstGeom prst="rect">
            <a:avLst/>
          </a:prstGeom>
          <a:solidFill>
            <a:schemeClr val="bg2">
              <a:alpha val="10001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27657" name="Line 9"/>
          <p:cNvSpPr>
            <a:spLocks noChangeShapeType="1"/>
          </p:cNvSpPr>
          <p:nvPr/>
        </p:nvSpPr>
        <p:spPr bwMode="auto">
          <a:xfrm>
            <a:off x="719138" y="4318000"/>
            <a:ext cx="28827412" cy="0"/>
          </a:xfrm>
          <a:prstGeom prst="line">
            <a:avLst/>
          </a:prstGeom>
          <a:noFill/>
          <a:ln w="63500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27658" name="Line 10"/>
          <p:cNvSpPr>
            <a:spLocks noChangeShapeType="1"/>
          </p:cNvSpPr>
          <p:nvPr/>
        </p:nvSpPr>
        <p:spPr bwMode="auto">
          <a:xfrm>
            <a:off x="719138" y="40270113"/>
            <a:ext cx="28827412" cy="0"/>
          </a:xfrm>
          <a:prstGeom prst="line">
            <a:avLst/>
          </a:prstGeom>
          <a:noFill/>
          <a:ln w="63500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pic>
        <p:nvPicPr>
          <p:cNvPr id="27659" name="Picture 11" descr="DTU Corporate logo_F_A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19275" y="1079500"/>
            <a:ext cx="1601788" cy="2335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1020146" y="5113029"/>
            <a:ext cx="27382788" cy="4752975"/>
          </a:xfrm>
        </p:spPr>
        <p:txBody>
          <a:bodyPr/>
          <a:lstStyle/>
          <a:p>
            <a:r>
              <a:rPr lang="da-DK" altLang="en-US" dirty="0" smtClean="0"/>
              <a:t>Investigating Machine Learning to remove Monte-Carlo noise in rendered images</a:t>
            </a:r>
            <a:endParaRPr lang="da-DK" altLang="en-US" dirty="0">
              <a:solidFill>
                <a:srgbClr val="BD2A33"/>
              </a:solidFill>
            </a:endParaRP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438275" y="30425198"/>
            <a:ext cx="13009563" cy="8837048"/>
          </a:xfrm>
          <a:noFill/>
        </p:spPr>
        <p:txBody>
          <a:bodyPr/>
          <a:lstStyle/>
          <a:p>
            <a:r>
              <a:rPr lang="da-DK" altLang="en-US" sz="3600" dirty="0" err="1" smtClean="0"/>
              <a:t>Introduction</a:t>
            </a:r>
            <a:endParaRPr lang="da-DK" altLang="en-US" sz="3600" dirty="0" smtClean="0"/>
          </a:p>
          <a:p>
            <a:r>
              <a:rPr lang="da-DK" altLang="en-US" sz="3600" b="0" dirty="0" smtClean="0">
                <a:solidFill>
                  <a:srgbClr val="BD2A33"/>
                </a:solidFill>
              </a:rPr>
              <a:t>Problem statement</a:t>
            </a:r>
          </a:p>
          <a:p>
            <a:r>
              <a:rPr lang="da-DK" altLang="en-US" sz="3600" b="0" dirty="0" smtClean="0">
                <a:solidFill>
                  <a:srgbClr val="BD2A33"/>
                </a:solidFill>
              </a:rPr>
              <a:t>Related vork and references</a:t>
            </a:r>
          </a:p>
          <a:p>
            <a:r>
              <a:rPr lang="da-DK" altLang="en-US" sz="3600" b="0" dirty="0" smtClean="0">
                <a:solidFill>
                  <a:srgbClr val="BD2A33"/>
                </a:solidFill>
              </a:rPr>
              <a:t>Our work </a:t>
            </a:r>
          </a:p>
          <a:p>
            <a:r>
              <a:rPr lang="da-DK" altLang="en-US" sz="3600" b="0" dirty="0" smtClean="0">
                <a:solidFill>
                  <a:srgbClr val="BD2A33"/>
                </a:solidFill>
              </a:rPr>
              <a:t>Why it is important (we have reference images so we can do supervised learning)</a:t>
            </a:r>
            <a:endParaRPr lang="da-DK" altLang="en-US" sz="3600" b="0" dirty="0">
              <a:solidFill>
                <a:srgbClr val="BD2A33"/>
              </a:solidFill>
            </a:endParaRPr>
          </a:p>
          <a:p>
            <a:endParaRPr lang="da-DK" altLang="en-US" sz="3600" b="0" dirty="0" smtClean="0">
              <a:solidFill>
                <a:srgbClr val="BD2A33"/>
              </a:solidFill>
            </a:endParaRPr>
          </a:p>
          <a:p>
            <a:endParaRPr lang="da-DK" altLang="en-US" sz="3600" b="0" dirty="0">
              <a:solidFill>
                <a:srgbClr val="BD2A33"/>
              </a:solidFill>
            </a:endParaRPr>
          </a:p>
          <a:p>
            <a:r>
              <a:rPr lang="da-DK" altLang="en-US" sz="3600" dirty="0" smtClean="0"/>
              <a:t>Method</a:t>
            </a:r>
          </a:p>
          <a:p>
            <a:r>
              <a:rPr lang="en-US" altLang="en-US" sz="3600" b="0" dirty="0" smtClean="0">
                <a:solidFill>
                  <a:srgbClr val="BD2A33"/>
                </a:solidFill>
              </a:rPr>
              <a:t>We based our neural network implementation on the work by [Vincent08,10] on </a:t>
            </a:r>
            <a:r>
              <a:rPr lang="en-US" altLang="en-US" sz="3600" b="0" dirty="0" err="1" smtClean="0">
                <a:solidFill>
                  <a:srgbClr val="BD2A33"/>
                </a:solidFill>
              </a:rPr>
              <a:t>denoising</a:t>
            </a:r>
            <a:r>
              <a:rPr lang="en-US" altLang="en-US" sz="3600" b="0" dirty="0" smtClean="0">
                <a:solidFill>
                  <a:srgbClr val="BD2A33"/>
                </a:solidFill>
              </a:rPr>
              <a:t> </a:t>
            </a:r>
            <a:r>
              <a:rPr lang="en-US" altLang="en-US" sz="3600" b="0" dirty="0" err="1" smtClean="0">
                <a:solidFill>
                  <a:srgbClr val="BD2A33"/>
                </a:solidFill>
              </a:rPr>
              <a:t>autoencoder</a:t>
            </a:r>
            <a:r>
              <a:rPr lang="en-US" altLang="en-US" sz="3600" b="0" dirty="0" smtClean="0">
                <a:solidFill>
                  <a:srgbClr val="BD2A33"/>
                </a:solidFill>
              </a:rPr>
              <a:t>.</a:t>
            </a:r>
          </a:p>
          <a:p>
            <a:r>
              <a:rPr lang="en-US" altLang="en-US" sz="3600" b="0" dirty="0" smtClean="0">
                <a:solidFill>
                  <a:srgbClr val="BD2A33"/>
                </a:solidFill>
              </a:rPr>
              <a:t>The network consists of two parts. First, we use a </a:t>
            </a:r>
            <a:r>
              <a:rPr lang="en-US" altLang="en-US" sz="3600" b="0" dirty="0" err="1" smtClean="0">
                <a:solidFill>
                  <a:srgbClr val="BD2A33"/>
                </a:solidFill>
              </a:rPr>
              <a:t>pretraining</a:t>
            </a:r>
            <a:r>
              <a:rPr lang="en-US" altLang="en-US" sz="3600" b="0" dirty="0" smtClean="0">
                <a:solidFill>
                  <a:srgbClr val="BD2A33"/>
                </a:solidFill>
              </a:rPr>
              <a:t> network composed of a series of </a:t>
            </a:r>
            <a:r>
              <a:rPr lang="en-US" altLang="en-US" sz="3600" b="0" dirty="0" err="1" smtClean="0">
                <a:solidFill>
                  <a:srgbClr val="BD2A33"/>
                </a:solidFill>
              </a:rPr>
              <a:t>denoising</a:t>
            </a:r>
            <a:r>
              <a:rPr lang="en-US" altLang="en-US" sz="3600" b="0" dirty="0" smtClean="0">
                <a:solidFill>
                  <a:srgbClr val="BD2A33"/>
                </a:solidFill>
              </a:rPr>
              <a:t> </a:t>
            </a:r>
            <a:r>
              <a:rPr lang="en-US" altLang="en-US" sz="3600" b="0" dirty="0" err="1" smtClean="0">
                <a:solidFill>
                  <a:srgbClr val="BD2A33"/>
                </a:solidFill>
              </a:rPr>
              <a:t>autoencoders</a:t>
            </a:r>
            <a:r>
              <a:rPr lang="en-US" altLang="en-US" sz="3600" b="0" dirty="0" smtClean="0">
                <a:solidFill>
                  <a:srgbClr val="BD2A33"/>
                </a:solidFill>
              </a:rPr>
              <a:t> to initialize the parameters of our network. Then, we add an extra hidden layer and we update the parameters by performing </a:t>
            </a:r>
            <a:r>
              <a:rPr lang="en-US" altLang="en-US" sz="3600" b="0" dirty="0" err="1" smtClean="0">
                <a:solidFill>
                  <a:srgbClr val="BD2A33"/>
                </a:solidFill>
              </a:rPr>
              <a:t>finetuning</a:t>
            </a:r>
            <a:r>
              <a:rPr lang="en-US" altLang="en-US" sz="3600" b="0" dirty="0" smtClean="0">
                <a:solidFill>
                  <a:srgbClr val="BD2A33"/>
                </a:solidFill>
              </a:rPr>
              <a:t>.</a:t>
            </a:r>
          </a:p>
          <a:p>
            <a:r>
              <a:rPr lang="en-US" altLang="en-US" sz="3600" b="0" dirty="0" smtClean="0">
                <a:solidFill>
                  <a:srgbClr val="BD2A33"/>
                </a:solidFill>
              </a:rPr>
              <a:t>We performed supervised learning using a dataset containing patches taken from rendered images with different levels of Monte Carlo noise.</a:t>
            </a:r>
          </a:p>
          <a:p>
            <a:endParaRPr lang="da-DK" altLang="en-US" sz="3600" b="0" dirty="0" smtClean="0">
              <a:solidFill>
                <a:srgbClr val="BD2A33"/>
              </a:solidFill>
            </a:endParaRPr>
          </a:p>
          <a:p>
            <a:endParaRPr lang="da-DK" altLang="en-US" sz="3600" b="0" dirty="0">
              <a:solidFill>
                <a:srgbClr val="BD2A33"/>
              </a:solidFill>
            </a:endParaRPr>
          </a:p>
          <a:p>
            <a:endParaRPr lang="da-DK" altLang="en-US" sz="3600" b="0" dirty="0" smtClean="0">
              <a:solidFill>
                <a:srgbClr val="BD2A33"/>
              </a:solidFill>
            </a:endParaRPr>
          </a:p>
          <a:p>
            <a:endParaRPr lang="da-DK" altLang="en-US" sz="3600" b="0" dirty="0">
              <a:solidFill>
                <a:srgbClr val="BD2A33"/>
              </a:solidFill>
            </a:endParaRPr>
          </a:p>
          <a:p>
            <a:endParaRPr lang="da-DK" altLang="en-US" sz="3600" b="0" dirty="0">
              <a:solidFill>
                <a:srgbClr val="BD2A33"/>
              </a:solidFill>
            </a:endParaRPr>
          </a:p>
        </p:txBody>
      </p:sp>
      <p:sp>
        <p:nvSpPr>
          <p:cNvPr id="27654" name="Rectangle 6"/>
          <p:cNvSpPr>
            <a:spLocks noGrp="1" noChangeArrowheads="1"/>
          </p:cNvSpPr>
          <p:nvPr>
            <p:ph type="body" sz="half" idx="2"/>
          </p:nvPr>
        </p:nvSpPr>
        <p:spPr>
          <a:xfrm>
            <a:off x="15811500" y="30510301"/>
            <a:ext cx="13009563" cy="8823953"/>
          </a:xfrm>
          <a:noFill/>
        </p:spPr>
        <p:txBody>
          <a:bodyPr/>
          <a:lstStyle/>
          <a:p>
            <a:pPr>
              <a:lnSpc>
                <a:spcPts val="4500"/>
              </a:lnSpc>
            </a:pPr>
            <a:r>
              <a:rPr lang="da-DK" altLang="en-US" sz="3600" dirty="0" smtClean="0"/>
              <a:t>Results</a:t>
            </a:r>
          </a:p>
          <a:p>
            <a:pPr>
              <a:lnSpc>
                <a:spcPts val="4500"/>
              </a:lnSpc>
            </a:pPr>
            <a:r>
              <a:rPr lang="en-US" altLang="en-US" sz="3600" b="0" dirty="0" smtClean="0">
                <a:solidFill>
                  <a:srgbClr val="BD2A33"/>
                </a:solidFill>
              </a:rPr>
              <a:t>We implemented our neural network using </a:t>
            </a:r>
            <a:r>
              <a:rPr lang="en-US" altLang="en-US" sz="3600" b="0" dirty="0" err="1" smtClean="0">
                <a:solidFill>
                  <a:srgbClr val="BD2A33"/>
                </a:solidFill>
              </a:rPr>
              <a:t>theano</a:t>
            </a:r>
            <a:r>
              <a:rPr lang="en-US" altLang="en-US" sz="3600" b="0" dirty="0" smtClean="0">
                <a:solidFill>
                  <a:srgbClr val="BD2A33"/>
                </a:solidFill>
              </a:rPr>
              <a:t> framework running on a NVIDIA GTX 780 Ti GPU. As training dataset we used all the 16x16 patches taken from three rendered 1024x1024 views of the </a:t>
            </a:r>
            <a:r>
              <a:rPr lang="en-US" altLang="en-US" sz="3600" b="0" dirty="0" err="1" smtClean="0">
                <a:solidFill>
                  <a:srgbClr val="BD2A33"/>
                </a:solidFill>
              </a:rPr>
              <a:t>Sponza</a:t>
            </a:r>
            <a:r>
              <a:rPr lang="en-US" altLang="en-US" sz="3600" b="0" dirty="0" smtClean="0">
                <a:solidFill>
                  <a:srgbClr val="BD2A33"/>
                </a:solidFill>
              </a:rPr>
              <a:t> scene. Renderings were generated using a path tracer implemented in the </a:t>
            </a:r>
            <a:r>
              <a:rPr lang="en-US" altLang="en-US" sz="3600" b="0" dirty="0" err="1" smtClean="0">
                <a:solidFill>
                  <a:srgbClr val="BD2A33"/>
                </a:solidFill>
              </a:rPr>
              <a:t>OptiX</a:t>
            </a:r>
            <a:r>
              <a:rPr lang="en-US" altLang="en-US" sz="3600" b="0" dirty="0" smtClean="0">
                <a:solidFill>
                  <a:srgbClr val="BD2A33"/>
                </a:solidFill>
              </a:rPr>
              <a:t> ray-tracing engine. We used a diffuse material with (1,1,1) reflectance for all surfaces, plus a constant environment illumination. </a:t>
            </a:r>
            <a:endParaRPr lang="da-DK" altLang="en-US" sz="3600" b="0" dirty="0" smtClean="0">
              <a:solidFill>
                <a:srgbClr val="BD2A33"/>
              </a:solidFill>
            </a:endParaRPr>
          </a:p>
          <a:p>
            <a:pPr>
              <a:lnSpc>
                <a:spcPts val="4500"/>
              </a:lnSpc>
            </a:pPr>
            <a:r>
              <a:rPr lang="en-US" altLang="en-US" sz="3600" b="0" dirty="0" smtClean="0">
                <a:solidFill>
                  <a:srgbClr val="BD2A33"/>
                </a:solidFill>
              </a:rPr>
              <a:t>Validation was performed on another view of the </a:t>
            </a:r>
            <a:r>
              <a:rPr lang="en-US" altLang="en-US" sz="3600" b="0" smtClean="0">
                <a:solidFill>
                  <a:srgbClr val="BD2A33"/>
                </a:solidFill>
              </a:rPr>
              <a:t>same scene.</a:t>
            </a:r>
            <a:endParaRPr lang="da-DK" altLang="en-US" sz="3600" b="0" dirty="0">
              <a:solidFill>
                <a:srgbClr val="BD2A33"/>
              </a:solidFill>
            </a:endParaRPr>
          </a:p>
          <a:p>
            <a:pPr>
              <a:lnSpc>
                <a:spcPts val="4500"/>
              </a:lnSpc>
            </a:pPr>
            <a:endParaRPr lang="da-DK" altLang="en-US" sz="3600" b="0" dirty="0" smtClean="0">
              <a:solidFill>
                <a:srgbClr val="BD2A33"/>
              </a:solidFill>
            </a:endParaRPr>
          </a:p>
          <a:p>
            <a:pPr>
              <a:lnSpc>
                <a:spcPts val="4500"/>
              </a:lnSpc>
            </a:pPr>
            <a:r>
              <a:rPr lang="da-DK" altLang="en-US" sz="3600" dirty="0"/>
              <a:t>Conclusions and Future work</a:t>
            </a:r>
          </a:p>
          <a:p>
            <a:pPr>
              <a:lnSpc>
                <a:spcPts val="4500"/>
              </a:lnSpc>
            </a:pPr>
            <a:endParaRPr lang="da-DK" altLang="en-US" sz="3600" b="0" dirty="0">
              <a:solidFill>
                <a:srgbClr val="BD2A33"/>
              </a:solidFill>
            </a:endParaRPr>
          </a:p>
          <a:p>
            <a:pPr>
              <a:lnSpc>
                <a:spcPts val="4500"/>
              </a:lnSpc>
            </a:pPr>
            <a:r>
              <a:rPr lang="da-DK" altLang="en-US" sz="3600" b="0" dirty="0" smtClean="0">
                <a:solidFill>
                  <a:srgbClr val="BD2A33"/>
                </a:solidFill>
              </a:rPr>
              <a:t>Promising approach</a:t>
            </a:r>
          </a:p>
          <a:p>
            <a:pPr>
              <a:lnSpc>
                <a:spcPts val="4500"/>
              </a:lnSpc>
            </a:pPr>
            <a:r>
              <a:rPr lang="da-DK" altLang="en-US" sz="3600" b="0" dirty="0" smtClean="0">
                <a:solidFill>
                  <a:srgbClr val="BD2A33"/>
                </a:solidFill>
              </a:rPr>
              <a:t>Need more investigation and validation on the hyperparameters</a:t>
            </a:r>
          </a:p>
          <a:p>
            <a:pPr>
              <a:lnSpc>
                <a:spcPts val="4500"/>
              </a:lnSpc>
            </a:pPr>
            <a:r>
              <a:rPr lang="da-DK" altLang="en-US" sz="3600" b="0" dirty="0" smtClean="0">
                <a:solidFill>
                  <a:srgbClr val="BD2A33"/>
                </a:solidFill>
              </a:rPr>
              <a:t>CNN</a:t>
            </a:r>
          </a:p>
          <a:p>
            <a:pPr>
              <a:lnSpc>
                <a:spcPts val="4500"/>
              </a:lnSpc>
            </a:pPr>
            <a:r>
              <a:rPr lang="da-DK" altLang="en-US" sz="3600" b="0" dirty="0" smtClean="0">
                <a:solidFill>
                  <a:srgbClr val="BD2A33"/>
                </a:solidFill>
              </a:rPr>
              <a:t>Investigatring approach from otrher paper</a:t>
            </a:r>
          </a:p>
          <a:p>
            <a:pPr>
              <a:lnSpc>
                <a:spcPts val="4500"/>
              </a:lnSpc>
            </a:pPr>
            <a:r>
              <a:rPr lang="da-DK" altLang="en-US" sz="3600" b="0" dirty="0" smtClean="0">
                <a:solidFill>
                  <a:srgbClr val="BD2A33"/>
                </a:solidFill>
              </a:rPr>
              <a:t>Materails</a:t>
            </a:r>
          </a:p>
          <a:p>
            <a:pPr>
              <a:lnSpc>
                <a:spcPts val="4500"/>
              </a:lnSpc>
            </a:pPr>
            <a:endParaRPr lang="da-DK" altLang="en-US" sz="3600" b="0" dirty="0" smtClean="0">
              <a:solidFill>
                <a:srgbClr val="BD2A33"/>
              </a:solidFill>
            </a:endParaRPr>
          </a:p>
          <a:p>
            <a:pPr>
              <a:lnSpc>
                <a:spcPts val="4500"/>
              </a:lnSpc>
            </a:pPr>
            <a:endParaRPr lang="da-DK" altLang="en-US" sz="3600" b="0" dirty="0">
              <a:solidFill>
                <a:srgbClr val="BD2A33"/>
              </a:solidFill>
            </a:endParaRPr>
          </a:p>
          <a:p>
            <a:pPr>
              <a:lnSpc>
                <a:spcPts val="4500"/>
              </a:lnSpc>
            </a:pPr>
            <a:r>
              <a:rPr lang="da-DK" altLang="en-US" sz="3600" dirty="0" smtClean="0"/>
              <a:t>References</a:t>
            </a:r>
          </a:p>
          <a:p>
            <a:pPr>
              <a:lnSpc>
                <a:spcPts val="4500"/>
              </a:lnSpc>
            </a:pPr>
            <a:r>
              <a:rPr lang="da-DK" altLang="en-US" sz="3600" b="0" dirty="0" smtClean="0">
                <a:solidFill>
                  <a:srgbClr val="BD2A33"/>
                </a:solidFill>
              </a:rPr>
              <a:t>Noise in montecarlo images</a:t>
            </a:r>
          </a:p>
          <a:p>
            <a:pPr>
              <a:lnSpc>
                <a:spcPts val="4500"/>
              </a:lnSpc>
            </a:pPr>
            <a:r>
              <a:rPr lang="da-DK" altLang="en-US" sz="3600" b="0" dirty="0" smtClean="0">
                <a:solidFill>
                  <a:srgbClr val="BD2A33"/>
                </a:solidFill>
              </a:rPr>
              <a:t>Survey on denoising techniques in Monte Carlo Rave, Jensen</a:t>
            </a:r>
          </a:p>
          <a:p>
            <a:pPr>
              <a:lnSpc>
                <a:spcPts val="4500"/>
              </a:lnSpc>
            </a:pPr>
            <a:r>
              <a:rPr lang="da-DK" altLang="en-US" sz="3600" b="0" dirty="0" smtClean="0">
                <a:solidFill>
                  <a:srgbClr val="BD2A33"/>
                </a:solidFill>
              </a:rPr>
              <a:t>Da vincent 08</a:t>
            </a:r>
          </a:p>
          <a:p>
            <a:pPr>
              <a:lnSpc>
                <a:spcPts val="4500"/>
              </a:lnSpc>
            </a:pPr>
            <a:r>
              <a:rPr lang="da-DK" altLang="en-US" sz="3600" b="0" dirty="0" smtClean="0">
                <a:solidFill>
                  <a:srgbClr val="BD2A33"/>
                </a:solidFill>
              </a:rPr>
              <a:t>Sda vincent 10</a:t>
            </a:r>
          </a:p>
          <a:p>
            <a:pPr>
              <a:lnSpc>
                <a:spcPts val="4500"/>
              </a:lnSpc>
            </a:pPr>
            <a:r>
              <a:rPr lang="da-DK" altLang="en-US" sz="3600" b="0" dirty="0" smtClean="0">
                <a:solidFill>
                  <a:srgbClr val="BD2A33"/>
                </a:solidFill>
              </a:rPr>
              <a:t>Deep learning for image denoising</a:t>
            </a:r>
            <a:endParaRPr lang="da-DK" altLang="en-US" sz="3600" b="0" dirty="0">
              <a:solidFill>
                <a:srgbClr val="BD2A33"/>
              </a:solidFill>
            </a:endParaRPr>
          </a:p>
          <a:p>
            <a:r>
              <a:rPr lang="da-DK" altLang="en-US" sz="3600" dirty="0" smtClean="0"/>
              <a:t>SIGGRAPH 2015 ML for image denoising in  monte carlo</a:t>
            </a:r>
          </a:p>
          <a:p>
            <a:endParaRPr lang="da-DK" altLang="en-US" sz="3600" dirty="0" smtClean="0"/>
          </a:p>
          <a:p>
            <a:endParaRPr lang="da-DK" altLang="en-US" sz="3600" dirty="0"/>
          </a:p>
        </p:txBody>
      </p:sp>
      <p:sp>
        <p:nvSpPr>
          <p:cNvPr id="27652" name="Text Box 4"/>
          <p:cNvSpPr txBox="1">
            <a:spLocks noChangeArrowheads="1"/>
          </p:cNvSpPr>
          <p:nvPr/>
        </p:nvSpPr>
        <p:spPr bwMode="auto">
          <a:xfrm>
            <a:off x="1438275" y="8370814"/>
            <a:ext cx="27384375" cy="1347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>
              <a:lnSpc>
                <a:spcPts val="10000"/>
              </a:lnSpc>
            </a:pPr>
            <a:r>
              <a:rPr lang="da-DK" altLang="en-US" sz="6000" b="1" dirty="0" smtClean="0"/>
              <a:t>Andrea Luongo, Alessandro Dal Corso</a:t>
            </a:r>
            <a:endParaRPr lang="da-DK" altLang="en-US" sz="6000" b="1" dirty="0">
              <a:solidFill>
                <a:srgbClr val="BD2A33"/>
              </a:solidFill>
            </a:endParaRPr>
          </a:p>
        </p:txBody>
      </p:sp>
      <p:sp>
        <p:nvSpPr>
          <p:cNvPr id="27653" name="Text Box 5"/>
          <p:cNvSpPr txBox="1">
            <a:spLocks noChangeArrowheads="1"/>
          </p:cNvSpPr>
          <p:nvPr/>
        </p:nvSpPr>
        <p:spPr bwMode="auto">
          <a:xfrm>
            <a:off x="1458913" y="40990838"/>
            <a:ext cx="13009562" cy="1025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>
              <a:lnSpc>
                <a:spcPts val="2400"/>
              </a:lnSpc>
            </a:pPr>
            <a:r>
              <a:rPr lang="da-DK" altLang="en-US" dirty="0"/>
              <a:t>Note eller Institutnavn </a:t>
            </a:r>
            <a:r>
              <a:rPr lang="da-DK" altLang="en-US" dirty="0">
                <a:solidFill>
                  <a:srgbClr val="BD2A33"/>
                </a:solidFill>
              </a:rPr>
              <a:t>(Arial Regular 18/24pt.)</a:t>
            </a:r>
          </a:p>
        </p:txBody>
      </p:sp>
      <p:sp>
        <p:nvSpPr>
          <p:cNvPr id="27655" name="Text Box 7"/>
          <p:cNvSpPr txBox="1">
            <a:spLocks noChangeArrowheads="1"/>
          </p:cNvSpPr>
          <p:nvPr/>
        </p:nvSpPr>
        <p:spPr bwMode="auto">
          <a:xfrm>
            <a:off x="15811500" y="40990838"/>
            <a:ext cx="13009563" cy="1025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>
              <a:lnSpc>
                <a:spcPts val="2400"/>
              </a:lnSpc>
            </a:pPr>
            <a:r>
              <a:rPr lang="da-DK" altLang="en-US"/>
              <a:t>Note eller Institutnavn </a:t>
            </a:r>
            <a:r>
              <a:rPr lang="da-DK" altLang="en-US">
                <a:solidFill>
                  <a:srgbClr val="BD2A33"/>
                </a:solidFill>
              </a:rPr>
              <a:t>(Arial Regular 18/24pt.)</a:t>
            </a: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4230" y="1818086"/>
            <a:ext cx="23023513" cy="180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756" y="19172014"/>
            <a:ext cx="9312522" cy="93125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823" y="9918476"/>
            <a:ext cx="9348531" cy="934853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5932" y="9918476"/>
            <a:ext cx="9348531" cy="9348531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04463" y="10007153"/>
            <a:ext cx="9348531" cy="934853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3936" y="19300243"/>
            <a:ext cx="9312522" cy="931252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0429" y="19264749"/>
            <a:ext cx="9312522" cy="931252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923" y="44447384"/>
            <a:ext cx="7272808" cy="727280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TU Poster A0 Høj 2 Spalte">
  <a:themeElements>
    <a:clrScheme name="DTU Poster A0 Høj 2 Spalte 13">
      <a:dk1>
        <a:srgbClr val="000000"/>
      </a:dk1>
      <a:lt1>
        <a:srgbClr val="FFFFFF"/>
      </a:lt1>
      <a:dk2>
        <a:srgbClr val="83D0F0"/>
      </a:dk2>
      <a:lt2>
        <a:srgbClr val="707173"/>
      </a:lt2>
      <a:accent1>
        <a:srgbClr val="D4D600"/>
      </a:accent1>
      <a:accent2>
        <a:srgbClr val="E95E0F"/>
      </a:accent2>
      <a:accent3>
        <a:srgbClr val="FFFFFF"/>
      </a:accent3>
      <a:accent4>
        <a:srgbClr val="000000"/>
      </a:accent4>
      <a:accent5>
        <a:srgbClr val="E6E8AA"/>
      </a:accent5>
      <a:accent6>
        <a:srgbClr val="D3540C"/>
      </a:accent6>
      <a:hlink>
        <a:srgbClr val="F29400"/>
      </a:hlink>
      <a:folHlink>
        <a:srgbClr val="E2001A"/>
      </a:folHlink>
    </a:clrScheme>
    <a:fontScheme name="DTU Poster A0 Høj 2 Spalt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TU Poster A0 Høj 2 Spal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TU Poster A0 Høj 2 Spal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TU Poster A0 Høj 2 Spal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TU Poster A0 Høj 2 Spal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TU Poster A0 Høj 2 Spal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TU Poster A0 Høj 2 Spal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TU Poster A0 Høj 2 Spal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TU Poster A0 Høj 2 Spal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TU Poster A0 Høj 2 Spal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TU Poster A0 Høj 2 Spal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TU Poster A0 Høj 2 Spal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TU Poster A0 Høj 2 Spal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TU Poster A0 Høj 2 Spalte 13">
        <a:dk1>
          <a:srgbClr val="000000"/>
        </a:dk1>
        <a:lt1>
          <a:srgbClr val="FFFFFF"/>
        </a:lt1>
        <a:dk2>
          <a:srgbClr val="83D0F0"/>
        </a:dk2>
        <a:lt2>
          <a:srgbClr val="707173"/>
        </a:lt2>
        <a:accent1>
          <a:srgbClr val="D4D600"/>
        </a:accent1>
        <a:accent2>
          <a:srgbClr val="E95E0F"/>
        </a:accent2>
        <a:accent3>
          <a:srgbClr val="FFFFFF"/>
        </a:accent3>
        <a:accent4>
          <a:srgbClr val="000000"/>
        </a:accent4>
        <a:accent5>
          <a:srgbClr val="E6E8AA"/>
        </a:accent5>
        <a:accent6>
          <a:srgbClr val="D3540C"/>
        </a:accent6>
        <a:hlink>
          <a:srgbClr val="F29400"/>
        </a:hlink>
        <a:folHlink>
          <a:srgbClr val="E2001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A0_Hoj_2_spalte</Template>
  <TotalTime>59</TotalTime>
  <Words>296</Words>
  <Application>Microsoft Office PowerPoint</Application>
  <PresentationFormat>Custom</PresentationFormat>
  <Paragraphs>40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Wingdings</vt:lpstr>
      <vt:lpstr>DTU Poster A0 Høj 2 Spalte</vt:lpstr>
      <vt:lpstr>Investigating Machine Learning to remove Monte-Carlo noise in rendered images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for denoising of rendered Monte-Carlo images</dc:title>
  <dc:creator>Alessandro Dal Corso</dc:creator>
  <cp:lastModifiedBy>Andrea Luongo</cp:lastModifiedBy>
  <cp:revision>18</cp:revision>
  <dcterms:created xsi:type="dcterms:W3CDTF">2016-07-14T13:40:30Z</dcterms:created>
  <dcterms:modified xsi:type="dcterms:W3CDTF">2016-07-14T14:54:45Z</dcterms:modified>
</cp:coreProperties>
</file>

<file path=docProps/thumbnail.jpeg>
</file>